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57" r:id="rId3"/>
    <p:sldId id="271" r:id="rId4"/>
    <p:sldId id="258" r:id="rId5"/>
    <p:sldId id="268" r:id="rId6"/>
    <p:sldId id="259" r:id="rId7"/>
    <p:sldId id="261" r:id="rId8"/>
    <p:sldId id="262" r:id="rId9"/>
    <p:sldId id="275" r:id="rId10"/>
    <p:sldId id="263" r:id="rId11"/>
    <p:sldId id="264" r:id="rId12"/>
    <p:sldId id="266" r:id="rId13"/>
    <p:sldId id="265" r:id="rId14"/>
    <p:sldId id="270" r:id="rId15"/>
    <p:sldId id="260" r:id="rId16"/>
    <p:sldId id="267" r:id="rId17"/>
    <p:sldId id="274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B10A3-FF83-46EF-9A2F-EABCDD22D98C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7E056-5680-4AB9-8FF6-037D22B20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6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39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51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0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5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96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24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37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68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4378-DA08-43AA-96A6-EC9021A48F02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6CC2-8169-4BA7-AB10-EB9A0ECBC5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24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15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 Scienze Biologiche</a:t>
            </a:r>
            <a:endParaRPr lang="it-IT" sz="115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2787"/>
            <a:ext cx="10547102" cy="4432515"/>
          </a:xfrm>
        </p:spPr>
      </p:pic>
    </p:spTree>
    <p:extLst>
      <p:ext uri="{BB962C8B-B14F-4D97-AF65-F5344CB8AC3E}">
        <p14:creationId xmlns:p14="http://schemas.microsoft.com/office/powerpoint/2010/main" val="289311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9600" dirty="0" smtClean="0">
                <a:solidFill>
                  <a:srgbClr val="FF0000"/>
                </a:solidFill>
              </a:rPr>
              <a:t>Doping</a:t>
            </a:r>
            <a:endParaRPr lang="it-IT" sz="96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>
            <a:fillRect/>
          </a:stretch>
        </p:blipFill>
        <p:spPr>
          <a:xfrm>
            <a:off x="4772024" y="97815"/>
            <a:ext cx="7419977" cy="651996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7" y="1817161"/>
            <a:ext cx="3932237" cy="3811588"/>
          </a:xfrm>
        </p:spPr>
        <p:txBody>
          <a:bodyPr/>
          <a:lstStyle/>
          <a:p>
            <a:r>
              <a:rPr lang="it-IT" dirty="0"/>
              <a:t>Il doping, </a:t>
            </a:r>
            <a:r>
              <a:rPr lang="it-IT" dirty="0" smtClean="0"/>
              <a:t>consiste </a:t>
            </a:r>
            <a:r>
              <a:rPr lang="it-IT" dirty="0"/>
              <a:t>nell'uso di una sostanza o di una pratica medica a scopo non terapeutico, ma finalizzato al miglioramento dell'efficienza psico-fisica durante una prestazione sportiva, sia agonistica sia non agonistica, da parte di un atleta. II ricorso al doping avviene spesso in vista o in occasione di una competizione agonistica ed è un'infrazione sia dell'etica dello sport, sia dei regolamenti dei Comitati olimpici sia della legislazione penale italiana, inoltre espone ad effetti nocivi alla salute, anche mortali.</a:t>
            </a:r>
          </a:p>
        </p:txBody>
      </p:sp>
    </p:spTree>
    <p:extLst>
      <p:ext uri="{BB962C8B-B14F-4D97-AF65-F5344CB8AC3E}">
        <p14:creationId xmlns:p14="http://schemas.microsoft.com/office/powerpoint/2010/main" val="9545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95" y="100359"/>
            <a:ext cx="6395634" cy="65794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100360"/>
            <a:ext cx="5269424" cy="65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3" y="365234"/>
            <a:ext cx="7392690" cy="61559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39" y="563142"/>
            <a:ext cx="4058175" cy="57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340208"/>
            <a:ext cx="5176061" cy="62465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0" y="518438"/>
            <a:ext cx="5605220" cy="58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98" y="232474"/>
            <a:ext cx="7888638" cy="64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Elementi figurati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>
            <a:fillRect/>
          </a:stretch>
        </p:blipFill>
        <p:spPr>
          <a:xfrm>
            <a:off x="5183188" y="987425"/>
            <a:ext cx="6172200" cy="54133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vita di un globulo rosso è di circa 120 giorni.</a:t>
            </a:r>
          </a:p>
          <a:p>
            <a:r>
              <a:rPr lang="it-IT" dirty="0"/>
              <a:t>Grazie a particolari sostanze (</a:t>
            </a:r>
            <a:r>
              <a:rPr lang="it-IT" dirty="0" smtClean="0"/>
              <a:t>molecola D) sulla </a:t>
            </a:r>
            <a:r>
              <a:rPr lang="it-IT" dirty="0"/>
              <a:t>loro superficie</a:t>
            </a:r>
            <a:r>
              <a:rPr lang="it-IT" dirty="0" smtClean="0"/>
              <a:t>, viene </a:t>
            </a:r>
            <a:r>
              <a:rPr lang="it-IT" dirty="0"/>
              <a:t>determinato il gruppo sanguigno.</a:t>
            </a:r>
          </a:p>
          <a:p>
            <a:r>
              <a:rPr lang="it-IT" dirty="0"/>
              <a:t>Ogni giorno vengono messi in circolo da 150 a 200 miliardi di globuli rossi,17 milioni ogni secondo. </a:t>
            </a:r>
            <a:endParaRPr lang="it-IT" dirty="0" smtClean="0"/>
          </a:p>
          <a:p>
            <a:r>
              <a:rPr lang="it-IT" dirty="0"/>
              <a:t>Sono circa 5000 per millimetro cubo</a:t>
            </a:r>
            <a:r>
              <a:rPr lang="it-IT" dirty="0" smtClean="0"/>
              <a:t>, sono </a:t>
            </a:r>
            <a:r>
              <a:rPr lang="it-IT" dirty="0"/>
              <a:t>più grandi dei</a:t>
            </a:r>
          </a:p>
          <a:p>
            <a:r>
              <a:rPr lang="it-IT" dirty="0"/>
              <a:t>globuli rossi, chiamati anche leucociti.</a:t>
            </a:r>
          </a:p>
          <a:p>
            <a:r>
              <a:rPr lang="it-IT" dirty="0"/>
              <a:t>Cellule con nucleo</a:t>
            </a:r>
            <a:r>
              <a:rPr lang="it-IT" dirty="0" smtClean="0"/>
              <a:t>, prodotte </a:t>
            </a:r>
            <a:r>
              <a:rPr lang="it-IT" dirty="0"/>
              <a:t>soprattutto dalla milza e dal midollo osseo</a:t>
            </a:r>
            <a:r>
              <a:rPr lang="it-IT" dirty="0" smtClean="0"/>
              <a:t>, possono </a:t>
            </a:r>
            <a:r>
              <a:rPr lang="it-IT" dirty="0"/>
              <a:t>uscire dai vasi sanguigni e raggiungere i luoghi dove richiesti.</a:t>
            </a:r>
          </a:p>
        </p:txBody>
      </p:sp>
    </p:spTree>
    <p:extLst>
      <p:ext uri="{BB962C8B-B14F-4D97-AF65-F5344CB8AC3E}">
        <p14:creationId xmlns:p14="http://schemas.microsoft.com/office/powerpoint/2010/main" val="1277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294468"/>
            <a:ext cx="11308596" cy="63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" y="180166"/>
            <a:ext cx="11582402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1500" dirty="0" smtClean="0">
                <a:solidFill>
                  <a:srgbClr val="FF0000"/>
                </a:solidFill>
              </a:rPr>
              <a:t>Cuore</a:t>
            </a:r>
            <a:endParaRPr lang="it-IT" sz="115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7175"/>
          <a:stretch>
            <a:fillRect/>
          </a:stretch>
        </p:blipFill>
        <p:spPr>
          <a:xfrm>
            <a:off x="4938930" y="284162"/>
            <a:ext cx="5165966" cy="457187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158139"/>
          </a:xfrm>
        </p:spPr>
        <p:txBody>
          <a:bodyPr/>
          <a:lstStyle/>
          <a:p>
            <a:r>
              <a:rPr lang="it-IT" dirty="0"/>
              <a:t>Il cuore è un organo muscolare cavo, che costituisce il centro motore dell'apparato circolatorio e propulsore del sangue e della linfa in diversi organismi animali, compresi gli esseri umani, nei quali è formato da un particolare tessuto, il miocardio ed è rivestito da una membrana, il pericardio.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4" y="3657600"/>
            <a:ext cx="3810000" cy="30003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96" y="4215539"/>
            <a:ext cx="1884314" cy="24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350" y="166015"/>
            <a:ext cx="3932237" cy="16002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Sfigmomanometro 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b="4397"/>
          <a:stretch>
            <a:fillRect/>
          </a:stretch>
        </p:blipFill>
        <p:spPr>
          <a:xfrm>
            <a:off x="7738016" y="966115"/>
            <a:ext cx="4224283" cy="487362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66351" y="1871420"/>
            <a:ext cx="3932237" cy="3811588"/>
          </a:xfrm>
        </p:spPr>
        <p:txBody>
          <a:bodyPr/>
          <a:lstStyle/>
          <a:p>
            <a:r>
              <a:rPr lang="it-IT" dirty="0"/>
              <a:t>Lo sfigmomanometro </a:t>
            </a:r>
            <a:r>
              <a:rPr lang="it-IT" dirty="0" smtClean="0"/>
              <a:t>è </a:t>
            </a:r>
            <a:r>
              <a:rPr lang="it-IT" dirty="0"/>
              <a:t>un'apparecchiatura biomedicale usata per la misurazione della pressione arteriosa inventata alla fine dell'Ottocento, la cui unità di misura è il millimetro di mercurio (mmHg).</a:t>
            </a:r>
          </a:p>
          <a:p>
            <a:r>
              <a:rPr lang="it-IT" dirty="0" smtClean="0"/>
              <a:t>Sebbene </a:t>
            </a:r>
            <a:r>
              <a:rPr lang="it-IT" dirty="0"/>
              <a:t>il funzionamento di questo apparecchio possa apparire relativamente semplice, la sua importanza clinica è enorme; basti pensare a quanto sia rilevante la conoscenza della pressione arteriosa di un paziente e quanto malattie come l'ipertensione siano diffuse nel mondo occidentale.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21" y="4534475"/>
            <a:ext cx="3213962" cy="20735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4" y="471581"/>
            <a:ext cx="3487576" cy="34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0000"/>
                </a:solidFill>
              </a:rPr>
              <a:t>I batteri</a:t>
            </a:r>
            <a:endParaRPr lang="it-IT" sz="88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" b="1409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 batteri sono organismi unicellulari molto piccoli e invisibili ad occhio nudo che popolano procarioti, ovvero caratterizzati da una struttura cellulare molto più semplice di quella degli </a:t>
            </a:r>
            <a:r>
              <a:rPr lang="it-IT" dirty="0" smtClean="0"/>
              <a:t>eucarioti.</a:t>
            </a:r>
          </a:p>
          <a:p>
            <a:r>
              <a:rPr lang="it-IT" dirty="0"/>
              <a:t>I batteri costituiscono l'anello terminale di tutte le catene alimentari: tutte le sostanze organiche prodotte da animali e piante vengono alla fine decomposte in nuove sostanze inorganiche dai batteri.</a:t>
            </a:r>
          </a:p>
        </p:txBody>
      </p:sp>
    </p:spTree>
    <p:extLst>
      <p:ext uri="{BB962C8B-B14F-4D97-AF65-F5344CB8AC3E}">
        <p14:creationId xmlns:p14="http://schemas.microsoft.com/office/powerpoint/2010/main" val="37225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FF00"/>
                </a:solidFill>
                <a:latin typeface="Imprint MT Shadow" panose="04020605060303030202" pitchFamily="82" charset="0"/>
                <a:cs typeface="Arabic Typesetting" panose="03020402040406030203" pitchFamily="66" charset="-78"/>
              </a:rPr>
              <a:t>IPSIA-ITI    Anno scolastico:16/17</a:t>
            </a:r>
            <a:endParaRPr lang="it-IT" sz="5400" dirty="0">
              <a:solidFill>
                <a:srgbClr val="FFFF00"/>
              </a:solidFill>
              <a:latin typeface="Imprint MT Shadow" panose="040206050603030302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 smtClean="0"/>
              <a:t>Classe: II A MAT</a:t>
            </a:r>
          </a:p>
          <a:p>
            <a:pPr marL="0" indent="0">
              <a:buNone/>
            </a:pPr>
            <a:r>
              <a:rPr lang="it-IT" sz="4000" dirty="0" smtClean="0"/>
              <a:t>Docente: M. De Vincenti</a:t>
            </a:r>
          </a:p>
          <a:p>
            <a:pPr marL="0" indent="0">
              <a:buNone/>
            </a:pPr>
            <a:r>
              <a:rPr lang="it-IT" sz="4000" dirty="0" smtClean="0"/>
              <a:t>Elaborazione grafica: A. Barakat e G. Sava</a:t>
            </a:r>
          </a:p>
          <a:p>
            <a:pPr marL="0" indent="0">
              <a:buNone/>
            </a:pPr>
            <a:r>
              <a:rPr lang="it-IT" sz="4000" dirty="0" smtClean="0"/>
              <a:t>Con la partecipazione di tutta </a:t>
            </a:r>
            <a:r>
              <a:rPr lang="it-IT" sz="4000" smtClean="0"/>
              <a:t>la classe</a:t>
            </a:r>
            <a:endParaRPr lang="it-IT" sz="4000" dirty="0" smtClean="0"/>
          </a:p>
        </p:txBody>
      </p:sp>
    </p:spTree>
    <p:extLst>
      <p:ext uri="{BB962C8B-B14F-4D97-AF65-F5344CB8AC3E}">
        <p14:creationId xmlns:p14="http://schemas.microsoft.com/office/powerpoint/2010/main" val="29370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0" dirty="0" smtClean="0">
                <a:solidFill>
                  <a:srgbClr val="FF0000"/>
                </a:solidFill>
              </a:rPr>
              <a:t>Sistema neurale</a:t>
            </a:r>
            <a:endParaRPr lang="it-IT" sz="8000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" y="1892166"/>
            <a:ext cx="4115263" cy="3304313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8" y="1453665"/>
            <a:ext cx="6696263" cy="4687385"/>
          </a:xfrm>
        </p:spPr>
      </p:pic>
      <p:sp>
        <p:nvSpPr>
          <p:cNvPr id="7" name="CasellaDiTesto 6"/>
          <p:cNvSpPr txBox="1"/>
          <p:nvPr/>
        </p:nvSpPr>
        <p:spPr>
          <a:xfrm>
            <a:off x="7316492" y="6141050"/>
            <a:ext cx="3408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NEURONI SPECCHIO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613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Saccaromiceti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Il Saccharomyces cerevisiae Meyen ex E.C. Hansen, 1883, organismo unicellulare osmofilo appartenente al regno dei funghi, è una nota specie di lievito della famiglia </a:t>
            </a:r>
            <a:r>
              <a:rPr lang="it-IT" dirty="0" smtClean="0"/>
              <a:t>Saccharomycetaceae </a:t>
            </a:r>
            <a:r>
              <a:rPr lang="it-IT" dirty="0"/>
              <a:t>che si riproduce per gemmazione.</a:t>
            </a:r>
          </a:p>
        </p:txBody>
      </p:sp>
    </p:spTree>
    <p:extLst>
      <p:ext uri="{BB962C8B-B14F-4D97-AF65-F5344CB8AC3E}">
        <p14:creationId xmlns:p14="http://schemas.microsoft.com/office/powerpoint/2010/main" val="16430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Stafilococco</a:t>
            </a:r>
            <a:endParaRPr lang="it-IT" sz="60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914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Sono </a:t>
            </a:r>
            <a:r>
              <a:rPr lang="it-IT" dirty="0" smtClean="0"/>
              <a:t>batteri </a:t>
            </a:r>
            <a:r>
              <a:rPr lang="it-IT" dirty="0" err="1"/>
              <a:t>Gram</a:t>
            </a:r>
            <a:r>
              <a:rPr lang="it-IT" dirty="0"/>
              <a:t> positivi e </a:t>
            </a:r>
            <a:r>
              <a:rPr lang="it-IT" dirty="0" smtClean="0"/>
              <a:t>catalisi </a:t>
            </a:r>
            <a:r>
              <a:rPr lang="it-IT" dirty="0"/>
              <a:t>positivi di forma sferica </a:t>
            </a:r>
            <a:r>
              <a:rPr lang="it-IT" dirty="0" smtClean="0"/>
              <a:t>immobili.</a:t>
            </a:r>
          </a:p>
          <a:p>
            <a:r>
              <a:rPr lang="it-IT" dirty="0"/>
              <a:t>Gli stafilococchi non sono batteri esigenti dal punto di vista metabolico infatti crescono nei comuni terreni di coltura e sono capaci di sopravvivere anche in presenza di una percentuale di </a:t>
            </a:r>
            <a:r>
              <a:rPr lang="it-IT" dirty="0" err="1"/>
              <a:t>NaCl</a:t>
            </a:r>
            <a:r>
              <a:rPr lang="it-IT" dirty="0"/>
              <a:t> pari al 7.5%; sono definiti infatti alofili tolleranti e questa caratteristica viene utilizzata per isolarli a partire da un </a:t>
            </a:r>
            <a:r>
              <a:rPr lang="it-IT" dirty="0" smtClean="0"/>
              <a:t>polimicrobico.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82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2" y="743920"/>
            <a:ext cx="7082725" cy="55173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25" y="1022888"/>
            <a:ext cx="4220087" cy="52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11600" dirty="0" smtClean="0">
                <a:solidFill>
                  <a:srgbClr val="FF0000"/>
                </a:solidFill>
              </a:rPr>
              <a:t>Virus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r="16011"/>
          <a:stretch>
            <a:fillRect/>
          </a:stretch>
        </p:blipFill>
        <p:spPr>
          <a:xfrm>
            <a:off x="5183188" y="457201"/>
            <a:ext cx="6704012" cy="603659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Particella infettiva </a:t>
            </a:r>
            <a:r>
              <a:rPr lang="it-IT" dirty="0"/>
              <a:t>di dimensioni submicroscopiche che parassita cellule eucariotiche animali e vegetali, costituita essenzialmente da proteine e acidi nucleici (DNA o RNA); la forma infettante ( virione ) presenta un capside con simmetria icosaedrica o elicoidale, che circonda l'acido nucleico centrale.</a:t>
            </a:r>
          </a:p>
        </p:txBody>
      </p:sp>
    </p:spTree>
    <p:extLst>
      <p:ext uri="{BB962C8B-B14F-4D97-AF65-F5344CB8AC3E}">
        <p14:creationId xmlns:p14="http://schemas.microsoft.com/office/powerpoint/2010/main" val="40403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284" y="945397"/>
            <a:ext cx="3932237" cy="1112003"/>
          </a:xfrm>
        </p:spPr>
        <p:txBody>
          <a:bodyPr>
            <a:normAutofit/>
          </a:bodyPr>
          <a:lstStyle/>
          <a:p>
            <a:r>
              <a:rPr lang="it-IT" sz="6600" dirty="0" smtClean="0">
                <a:solidFill>
                  <a:srgbClr val="FF0000"/>
                </a:solidFill>
              </a:rPr>
              <a:t>Rhinovirus</a:t>
            </a:r>
            <a:endParaRPr lang="it-IT" sz="66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Il rhinovirus è un genere di virus che penetra per via </a:t>
            </a:r>
            <a:r>
              <a:rPr lang="it-IT" dirty="0" smtClean="0"/>
              <a:t>aero diffusa </a:t>
            </a:r>
            <a:r>
              <a:rPr lang="it-IT" dirty="0"/>
              <a:t>localizzandosi e moltiplicandosi nelle mucose nasali, questo perché necessita di una temperatura più bassa di quella corporea per riprodursi.</a:t>
            </a:r>
          </a:p>
          <a:p>
            <a:r>
              <a:rPr lang="it-IT" dirty="0"/>
              <a:t>Gruppo di virus a RNA appartenenti alla famiglia Picornaviridae: sono privi di involucro, a simmetria icosaedrica, resistenti all'etere, con dimensioni di 20-30 nm. Si localizzano alle mucose delle prime vie aeree dove trovano una temperatura ottimale di 33 °C. Se ne conoscono all'incirca 90 sierotipi, con proprietà antigeniche diverse, il che rende ragione della facilità con cui il raffreddore può recidivare.</a:t>
            </a: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104618" y="1193369"/>
            <a:ext cx="3906567" cy="4675619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73" y="151606"/>
            <a:ext cx="3198794" cy="38115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78" y="4144963"/>
            <a:ext cx="2913630" cy="22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Batteriofago</a:t>
            </a:r>
            <a:endParaRPr lang="it-IT" sz="5400" dirty="0">
              <a:solidFill>
                <a:srgbClr val="FF0000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>
          <a:xfrm>
            <a:off x="5183188" y="457201"/>
            <a:ext cx="6827998" cy="606758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Un </a:t>
            </a:r>
            <a:r>
              <a:rPr lang="it-IT" dirty="0" smtClean="0"/>
              <a:t>batteriofago </a:t>
            </a:r>
            <a:r>
              <a:rPr lang="it-IT" dirty="0"/>
              <a:t>o fago è un virus che sfrutta i batteri, e questi soltanto, come ospiti, ossia come macchinari della propria replicazione; la specificità d'ospite è variabile. L'infezione virale del batterio ne causa la lisi, ossia la lacerazione della membrana plasmatica per effetto dell'accumulo della progenie, e conseguentemente la morte.</a:t>
            </a:r>
          </a:p>
        </p:txBody>
      </p:sp>
    </p:spTree>
    <p:extLst>
      <p:ext uri="{BB962C8B-B14F-4D97-AF65-F5344CB8AC3E}">
        <p14:creationId xmlns:p14="http://schemas.microsoft.com/office/powerpoint/2010/main" val="8203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" y="108489"/>
            <a:ext cx="11949194" cy="65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165</TotalTime>
  <Words>724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Arabic Typesetting</vt:lpstr>
      <vt:lpstr>Arial</vt:lpstr>
      <vt:lpstr>Brush Script MT</vt:lpstr>
      <vt:lpstr>Calibri</vt:lpstr>
      <vt:lpstr>Calibri Light</vt:lpstr>
      <vt:lpstr>Imprint MT Shadow</vt:lpstr>
      <vt:lpstr>Tema di Office</vt:lpstr>
      <vt:lpstr>  Scienze Biologiche</vt:lpstr>
      <vt:lpstr>I batteri</vt:lpstr>
      <vt:lpstr>Saccaromiceti</vt:lpstr>
      <vt:lpstr>Stafilococco</vt:lpstr>
      <vt:lpstr>Presentazione standard di PowerPoint</vt:lpstr>
      <vt:lpstr>Virus </vt:lpstr>
      <vt:lpstr>Rhinovirus</vt:lpstr>
      <vt:lpstr>Batteriofago</vt:lpstr>
      <vt:lpstr>Presentazione standard di PowerPoint</vt:lpstr>
      <vt:lpstr>Doping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Elementi figurati</vt:lpstr>
      <vt:lpstr>Presentazione standard di PowerPoint</vt:lpstr>
      <vt:lpstr>Presentazione standard di PowerPoint</vt:lpstr>
      <vt:lpstr>Cuore</vt:lpstr>
      <vt:lpstr>Sfigmomanometro </vt:lpstr>
      <vt:lpstr>IPSIA-ITI    Anno scolastico:16/17</vt:lpstr>
      <vt:lpstr>Sistema neurale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Scienze biologiche</dc:title>
  <dc:creator>Docente</dc:creator>
  <cp:lastModifiedBy>Docente</cp:lastModifiedBy>
  <cp:revision>39</cp:revision>
  <dcterms:created xsi:type="dcterms:W3CDTF">2017-03-31T06:53:02Z</dcterms:created>
  <dcterms:modified xsi:type="dcterms:W3CDTF">2017-05-26T06:58:40Z</dcterms:modified>
</cp:coreProperties>
</file>